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6" r:id="rId4"/>
    <p:sldId id="259" r:id="rId5"/>
    <p:sldId id="281" r:id="rId6"/>
    <p:sldId id="282" r:id="rId7"/>
    <p:sldId id="283" r:id="rId8"/>
    <p:sldId id="277" r:id="rId9"/>
    <p:sldId id="280" r:id="rId10"/>
    <p:sldId id="279" r:id="rId11"/>
    <p:sldId id="267" r:id="rId12"/>
    <p:sldId id="278" r:id="rId13"/>
    <p:sldId id="268" r:id="rId14"/>
    <p:sldId id="276" r:id="rId15"/>
    <p:sldId id="284" r:id="rId16"/>
    <p:sldId id="261" r:id="rId17"/>
    <p:sldId id="260" r:id="rId18"/>
    <p:sldId id="274" r:id="rId19"/>
    <p:sldId id="264" r:id="rId20"/>
    <p:sldId id="265" r:id="rId21"/>
    <p:sldId id="286" r:id="rId22"/>
    <p:sldId id="275" r:id="rId23"/>
    <p:sldId id="285" r:id="rId2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7" autoAdjust="0"/>
    <p:restoredTop sz="94694" autoAdjust="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E3C3E-4E9D-4447-904E-13B5A4B5355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C1BD-72FF-FD4F-87E8-7C70F9D06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85D6-BB1D-4DF5-88FD-3AAB4B765302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AE0C2-8AD5-404C-9972-88EC5AE6D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Tufte</a:t>
            </a:r>
            <a:r>
              <a:rPr lang="en-US" dirty="0" smtClean="0"/>
              <a:t> here</a:t>
            </a:r>
            <a:r>
              <a:rPr lang="en-US" baseline="0" dirty="0" smtClean="0"/>
              <a:t> and charts easier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E0C2-8AD5-404C-9972-88EC5AE6D3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JM starts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E0C2-8AD5-404C-9972-88EC5AE6D3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6BB7A31E-5555-D041-BB4C-8E07D9070043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24EA29-4C7C-5D41-BE82-A5FECDE96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-lib.uwyo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creativecommons/" TargetMode="External"/><Relationship Id="rId2" Type="http://schemas.openxmlformats.org/officeDocument/2006/relationships/hyperlink" Target="http://commons.wikimedia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.edu/library/instruction/findimages/" TargetMode="External"/><Relationship Id="rId4" Type="http://schemas.openxmlformats.org/officeDocument/2006/relationships/hyperlink" Target="http://digital.uwyo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.edu/library/instruction/findimages/copyrigh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yerj@uwyo.edu" TargetMode="External"/><Relationship Id="rId2" Type="http://schemas.openxmlformats.org/officeDocument/2006/relationships/hyperlink" Target="mailto:cgold@uwyo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lib.lbl.gov/ImgLib/COLLECTIONS/BERKELEY-LAB/RESEARCH-1991-PRESENT/LIFE-SCIENCES/images/96703291.lowres.jp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images for teaching</a:t>
            </a:r>
            <a:br>
              <a:rPr lang="en-US" dirty="0" smtClean="0"/>
            </a:br>
            <a:r>
              <a:rPr lang="en-US" sz="2800" dirty="0" err="1" smtClean="0"/>
              <a:t>cheryl</a:t>
            </a:r>
            <a:r>
              <a:rPr lang="en-US" sz="2800" dirty="0" smtClean="0"/>
              <a:t> </a:t>
            </a:r>
            <a:r>
              <a:rPr lang="en-US" sz="2800" dirty="0" err="1" smtClean="0"/>
              <a:t>goldenstein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jennifer</a:t>
            </a:r>
            <a:r>
              <a:rPr lang="en-US" sz="2800" dirty="0" smtClean="0"/>
              <a:t> </a:t>
            </a:r>
            <a:r>
              <a:rPr lang="en-US" sz="2800" dirty="0" err="1" smtClean="0"/>
              <a:t>mayer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9/28/09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e-volution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Illustrate a concept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Dorito</a:t>
            </a:r>
            <a:r>
              <a:rPr lang="en-US" sz="1800" dirty="0" smtClean="0"/>
              <a:t> Polyhedron, Tim </a:t>
            </a:r>
            <a:r>
              <a:rPr lang="en-US" sz="1800" dirty="0" err="1" smtClean="0"/>
              <a:t>Hawkinson</a:t>
            </a:r>
            <a:r>
              <a:rPr lang="en-US" sz="1800" dirty="0" smtClean="0"/>
              <a:t>, 1991, ARTstor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8637" y="1784350"/>
            <a:ext cx="426392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ways to illustrate concepts: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543738" cy="4572000"/>
          </a:xfrm>
        </p:spPr>
        <p:txBody>
          <a:bodyPr/>
          <a:lstStyle/>
          <a:p>
            <a:r>
              <a:rPr lang="en-US" dirty="0" smtClean="0"/>
              <a:t>Flow charts</a:t>
            </a:r>
          </a:p>
          <a:p>
            <a:r>
              <a:rPr lang="en-US" dirty="0" smtClean="0"/>
              <a:t>Diagrams</a:t>
            </a:r>
          </a:p>
          <a:p>
            <a:r>
              <a:rPr lang="en-US" dirty="0" smtClean="0"/>
              <a:t>Charts</a:t>
            </a:r>
          </a:p>
          <a:p>
            <a:r>
              <a:rPr lang="en-US" dirty="0" smtClean="0"/>
              <a:t>Animations</a:t>
            </a:r>
          </a:p>
          <a:p>
            <a:r>
              <a:rPr lang="en-US" dirty="0" smtClean="0"/>
              <a:t>Photographs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 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92" y="1783560"/>
            <a:ext cx="4406430" cy="377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ENIAC computer 1/1/46, University of Pennsylvania, AP Images</a:t>
            </a:r>
            <a:endParaRPr lang="en-US" sz="2800" dirty="0"/>
          </a:p>
        </p:txBody>
      </p:sp>
      <p:pic>
        <p:nvPicPr>
          <p:cNvPr id="2050" name="Picture 2" descr="C:\Documents and Settings\mayerj\Desktop\AP46010108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60587"/>
            <a:ext cx="48768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br>
              <a:rPr lang="en-US" dirty="0" smtClean="0"/>
            </a:br>
            <a:r>
              <a:rPr lang="en-US" sz="2800" dirty="0" smtClean="0"/>
              <a:t>The Seamstress, Kenneth Martin, 1854-8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78435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yerj\Desktop\AP090921040912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0065" y="860947"/>
            <a:ext cx="315218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yerj\Desktop\AP090921040912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3975" y="860947"/>
            <a:ext cx="315218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58400" y="4477407"/>
            <a:ext cx="414107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Irene </a:t>
            </a:r>
            <a:r>
              <a:rPr lang="en-US" dirty="0" err="1" smtClean="0">
                <a:solidFill>
                  <a:schemeClr val="bg1"/>
                </a:solidFill>
              </a:rPr>
              <a:t>Smirnova</a:t>
            </a:r>
            <a:r>
              <a:rPr lang="en-US" dirty="0" smtClean="0">
                <a:solidFill>
                  <a:schemeClr val="bg1"/>
                </a:solidFill>
              </a:rPr>
              <a:t>, of Moscow, top, dangles her feet from a bridge over the Charles River, in Cambridge, Mass., as people row along on the water below on the last day of summer, Monday, Sept. 21, 2009. (AP Photo/Steven </a:t>
            </a:r>
            <a:r>
              <a:rPr lang="en-US" dirty="0" err="1" smtClean="0">
                <a:solidFill>
                  <a:schemeClr val="bg1"/>
                </a:solidFill>
              </a:rPr>
              <a:t>Senne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Images</a:t>
            </a:r>
            <a:endParaRPr lang="en-US" dirty="0"/>
          </a:p>
        </p:txBody>
      </p:sp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3"/>
          <a:srcRect l="11598" r="7909"/>
          <a:stretch>
            <a:fillRect/>
          </a:stretch>
        </p:blipFill>
        <p:spPr>
          <a:xfrm>
            <a:off x="730461" y="1532758"/>
            <a:ext cx="2072290" cy="307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icture 10.png"/>
          <p:cNvPicPr>
            <a:picLocks noChangeAspect="1"/>
          </p:cNvPicPr>
          <p:nvPr/>
        </p:nvPicPr>
        <p:blipFill>
          <a:blip r:embed="rId4"/>
          <a:srcRect r="26985" b="1227"/>
          <a:stretch>
            <a:fillRect/>
          </a:stretch>
        </p:blipFill>
        <p:spPr>
          <a:xfrm>
            <a:off x="3054855" y="1574578"/>
            <a:ext cx="2559413" cy="303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ubjdbase_images.jpg"/>
          <p:cNvPicPr>
            <a:picLocks noChangeAspect="1"/>
          </p:cNvPicPr>
          <p:nvPr/>
        </p:nvPicPr>
        <p:blipFill>
          <a:blip r:embed="rId5"/>
          <a:srcRect l="3963" r="4529" b="9783"/>
          <a:stretch>
            <a:fillRect/>
          </a:stretch>
        </p:blipFill>
        <p:spPr>
          <a:xfrm>
            <a:off x="5938345" y="1574578"/>
            <a:ext cx="2618827" cy="3031894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>
          <a:xfrm>
            <a:off x="2469932" y="1574578"/>
            <a:ext cx="726966" cy="503837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5398813" y="1574578"/>
            <a:ext cx="726966" cy="503837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Libraries Image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9392" y="1435100"/>
            <a:ext cx="3637105" cy="4572000"/>
          </a:xfrm>
        </p:spPr>
        <p:txBody>
          <a:bodyPr/>
          <a:lstStyle/>
          <a:p>
            <a:r>
              <a:rPr lang="en-US" dirty="0" smtClean="0"/>
              <a:t>AP Images</a:t>
            </a:r>
          </a:p>
          <a:p>
            <a:r>
              <a:rPr lang="en-US" dirty="0" smtClean="0"/>
              <a:t>ARTstor</a:t>
            </a:r>
          </a:p>
          <a:p>
            <a:r>
              <a:rPr lang="en-US" dirty="0" err="1" smtClean="0"/>
              <a:t>Ebsco</a:t>
            </a:r>
            <a:r>
              <a:rPr lang="en-US" dirty="0" smtClean="0"/>
              <a:t> Images</a:t>
            </a:r>
            <a:endParaRPr lang="en-US" dirty="0"/>
          </a:p>
        </p:txBody>
      </p:sp>
      <p:pic>
        <p:nvPicPr>
          <p:cNvPr id="7" name="Picture 6" descr="Picture 14.png"/>
          <p:cNvPicPr>
            <a:picLocks noChangeAspect="1"/>
          </p:cNvPicPr>
          <p:nvPr/>
        </p:nvPicPr>
        <p:blipFill>
          <a:blip r:embed="rId2"/>
          <a:srcRect r="3266" b="4009"/>
          <a:stretch>
            <a:fillRect/>
          </a:stretch>
        </p:blipFill>
        <p:spPr>
          <a:xfrm>
            <a:off x="896503" y="1310010"/>
            <a:ext cx="4113908" cy="43351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222443" y="1756043"/>
            <a:ext cx="3135225" cy="684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222445" y="2301707"/>
            <a:ext cx="3135224" cy="337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588763" y="3011054"/>
            <a:ext cx="873064" cy="664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image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UW Libraries homepage</a:t>
            </a:r>
          </a:p>
          <a:p>
            <a:r>
              <a:rPr lang="en-US" dirty="0" smtClean="0">
                <a:hlinkClick r:id="rId2"/>
              </a:rPr>
              <a:t>http://www-lib.uwyo.edu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6736"/>
            <a:ext cx="7772400" cy="5038824"/>
          </a:xfrm>
        </p:spPr>
        <p:txBody>
          <a:bodyPr>
            <a:normAutofit/>
          </a:bodyPr>
          <a:lstStyle/>
          <a:p>
            <a:r>
              <a:rPr lang="en-US" dirty="0" smtClean="0"/>
              <a:t>Wikimedia Commons: </a:t>
            </a:r>
            <a:r>
              <a:rPr lang="en-US" dirty="0" smtClean="0">
                <a:hlinkClick r:id="rId2"/>
              </a:rPr>
              <a:t>http://commons.wikimedia.org</a:t>
            </a:r>
          </a:p>
          <a:p>
            <a:r>
              <a:rPr lang="en-US" dirty="0" err="1" smtClean="0"/>
              <a:t>Flickr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http://www.flickr.com/creativecommons/</a:t>
            </a:r>
            <a:endParaRPr lang="en-US" dirty="0" smtClean="0"/>
          </a:p>
          <a:p>
            <a:r>
              <a:rPr lang="en-US" dirty="0" smtClean="0"/>
              <a:t>Digital collections, Wyoming-related </a:t>
            </a:r>
          </a:p>
          <a:p>
            <a:r>
              <a:rPr lang="en-US" dirty="0" smtClean="0">
                <a:hlinkClick r:id="rId4"/>
              </a:rPr>
              <a:t>http://digital.uwyo.edu/</a:t>
            </a:r>
            <a:endParaRPr lang="en-US" dirty="0" smtClean="0"/>
          </a:p>
          <a:p>
            <a:r>
              <a:rPr lang="en-US" dirty="0" smtClean="0"/>
              <a:t>Boston U. Library images on the web:  </a:t>
            </a:r>
          </a:p>
          <a:p>
            <a:r>
              <a:rPr lang="en-US" dirty="0" smtClean="0">
                <a:hlinkClick r:id="rId5"/>
              </a:rPr>
              <a:t>http://www.bu.edu/library/instruction/findimages/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images in teaching?</a:t>
            </a:r>
          </a:p>
          <a:p>
            <a:r>
              <a:rPr lang="en-US" dirty="0" smtClean="0"/>
              <a:t>When to use images</a:t>
            </a:r>
          </a:p>
          <a:p>
            <a:r>
              <a:rPr lang="en-US" dirty="0" smtClean="0"/>
              <a:t>Sources for images</a:t>
            </a:r>
          </a:p>
          <a:p>
            <a:r>
              <a:rPr lang="en-US" dirty="0" smtClean="0"/>
              <a:t>Issues and challenges of image use</a:t>
            </a:r>
          </a:p>
          <a:p>
            <a:r>
              <a:rPr lang="en-US" dirty="0" smtClean="0"/>
              <a:t>Expectations for students using images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</a:p>
          <a:p>
            <a:r>
              <a:rPr lang="en-US" dirty="0" smtClean="0"/>
              <a:t>Copyright</a:t>
            </a:r>
          </a:p>
          <a:p>
            <a:r>
              <a:rPr lang="en-US" dirty="0" smtClean="0">
                <a:hlinkClick r:id="rId2"/>
              </a:rPr>
              <a:t>http://www.bu.edu/library/instruction/findimages/copyright.html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student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</a:t>
            </a:r>
            <a:r>
              <a:rPr lang="en-US" dirty="0" smtClean="0"/>
              <a:t>sessions, variety of disciplines</a:t>
            </a:r>
            <a:endParaRPr lang="en-US" dirty="0" smtClean="0"/>
          </a:p>
          <a:p>
            <a:r>
              <a:rPr lang="en-US" dirty="0" smtClean="0"/>
              <a:t>Assignment to find a specific image</a:t>
            </a:r>
          </a:p>
          <a:p>
            <a:r>
              <a:rPr lang="en-US" dirty="0" smtClean="0"/>
              <a:t>Analyzing advertisement images</a:t>
            </a:r>
          </a:p>
          <a:p>
            <a:r>
              <a:rPr lang="en-US" dirty="0" smtClean="0"/>
              <a:t>Analyzing social justice posters</a:t>
            </a:r>
          </a:p>
          <a:p>
            <a:r>
              <a:rPr lang="en-US" dirty="0" err="1" smtClean="0"/>
              <a:t>Powerpoints</a:t>
            </a:r>
            <a:endParaRPr lang="en-US" dirty="0" smtClean="0"/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Cheryl Goldenstein     cgold@uwyo.edu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Jennifer Mayer      mayerj@uwyo.edu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References/recommended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28496"/>
            <a:ext cx="7772400" cy="432706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Heinich</a:t>
            </a:r>
            <a:r>
              <a:rPr lang="en-US" sz="2400" dirty="0" smtClean="0"/>
              <a:t>, Robert, et. al.  </a:t>
            </a:r>
            <a:r>
              <a:rPr lang="en-US" sz="2400" u="sng" dirty="0" smtClean="0"/>
              <a:t>Instructional Media and the New Technologies of Instruction</a:t>
            </a:r>
            <a:r>
              <a:rPr lang="en-US" sz="2400" dirty="0" smtClean="0"/>
              <a:t>, 1982.</a:t>
            </a:r>
            <a:br>
              <a:rPr lang="en-US" sz="2400" dirty="0" smtClean="0"/>
            </a:br>
            <a:endParaRPr lang="en-US" sz="2400" dirty="0" smtClean="0"/>
          </a:p>
          <a:p>
            <a:pPr marL="463550" indent="-463550"/>
            <a:r>
              <a:rPr lang="en-US" sz="2400" dirty="0" err="1" smtClean="0"/>
              <a:t>Lohr</a:t>
            </a:r>
            <a:r>
              <a:rPr lang="en-US" sz="2400" dirty="0" smtClean="0"/>
              <a:t>, Linda L.  </a:t>
            </a:r>
            <a:r>
              <a:rPr lang="en-US" sz="2400" u="sng" dirty="0" smtClean="0"/>
              <a:t>Creating Graphics for Learning and Performance, </a:t>
            </a:r>
            <a:r>
              <a:rPr lang="en-US" sz="2400" dirty="0" smtClean="0"/>
              <a:t>2003.</a:t>
            </a:r>
          </a:p>
          <a:p>
            <a:pPr marL="463550" indent="-463550"/>
            <a:endParaRPr lang="en-US" sz="2400" u="sng" dirty="0" smtClean="0"/>
          </a:p>
          <a:p>
            <a:pPr marL="463550" indent="-463550"/>
            <a:r>
              <a:rPr lang="en-US" sz="2400" dirty="0" smtClean="0"/>
              <a:t>Mayer, Jennifer and Cheryl Goldenstein.  “Academic Libraries Supporting Visual Culture:  </a:t>
            </a:r>
            <a:r>
              <a:rPr lang="en-US" sz="2400" smtClean="0"/>
              <a:t>A Survey </a:t>
            </a:r>
            <a:r>
              <a:rPr lang="en-US" sz="2400" dirty="0" smtClean="0"/>
              <a:t>of Image Access and Use.”  </a:t>
            </a:r>
            <a:r>
              <a:rPr lang="en-US" sz="2400" i="1" dirty="0" smtClean="0"/>
              <a:t>Art Documentation </a:t>
            </a:r>
            <a:r>
              <a:rPr lang="en-US" sz="2400" dirty="0" smtClean="0"/>
              <a:t>28.1 (</a:t>
            </a:r>
            <a:r>
              <a:rPr lang="en-US" sz="2400" smtClean="0"/>
              <a:t>Spring 2009):  </a:t>
            </a:r>
            <a:r>
              <a:rPr lang="en-US" sz="2400" dirty="0" smtClean="0"/>
              <a:t>16-28. </a:t>
            </a:r>
            <a:endParaRPr lang="en-US" sz="2400" dirty="0" smtClean="0"/>
          </a:p>
          <a:p>
            <a:pPr marL="463550" indent="-463550"/>
            <a:r>
              <a:rPr lang="en-US" sz="2400" dirty="0" err="1" smtClean="0"/>
              <a:t>Tufte</a:t>
            </a:r>
            <a:r>
              <a:rPr lang="en-US" sz="2400" dirty="0" smtClean="0"/>
              <a:t>, Edward R. </a:t>
            </a:r>
            <a:r>
              <a:rPr lang="en-US" sz="2400" u="sng" dirty="0" smtClean="0"/>
              <a:t>Envisioning Information,</a:t>
            </a:r>
            <a:r>
              <a:rPr lang="en-US" sz="2400" dirty="0" smtClean="0"/>
              <a:t> 1990.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images in teaching?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learners are visual</a:t>
            </a:r>
          </a:p>
          <a:p>
            <a:r>
              <a:rPr lang="en-US" dirty="0" smtClean="0"/>
              <a:t>Research: picture superiority effect </a:t>
            </a:r>
            <a:r>
              <a:rPr lang="en-US" sz="2400" dirty="0" smtClean="0"/>
              <a:t>(</a:t>
            </a:r>
            <a:r>
              <a:rPr lang="en-US" sz="2400" dirty="0" err="1" smtClean="0"/>
              <a:t>Paivio</a:t>
            </a:r>
            <a:r>
              <a:rPr lang="en-US" sz="2400" dirty="0" smtClean="0"/>
              <a:t>, 1990; </a:t>
            </a:r>
            <a:r>
              <a:rPr lang="en-US" sz="2400" dirty="0" err="1" smtClean="0"/>
              <a:t>Kosslyn</a:t>
            </a:r>
            <a:r>
              <a:rPr lang="en-US" sz="2400" dirty="0" smtClean="0"/>
              <a:t>, 1981; Nelson, 1979)</a:t>
            </a:r>
          </a:p>
          <a:p>
            <a:r>
              <a:rPr lang="en-US" dirty="0" smtClean="0"/>
              <a:t>Text + images = learning. Pick your theory:</a:t>
            </a:r>
          </a:p>
          <a:p>
            <a:pPr lvl="1"/>
            <a:r>
              <a:rPr lang="en-US" dirty="0" smtClean="0"/>
              <a:t>Dual code processing</a:t>
            </a:r>
          </a:p>
          <a:p>
            <a:pPr lvl="1"/>
            <a:r>
              <a:rPr lang="en-US" dirty="0" smtClean="0"/>
              <a:t>Left brain/right brain</a:t>
            </a:r>
          </a:p>
          <a:p>
            <a:pPr lvl="1"/>
            <a:r>
              <a:rPr lang="en-US" dirty="0" smtClean="0"/>
              <a:t>Multiple intelligences</a:t>
            </a:r>
          </a:p>
          <a:p>
            <a:pPr lvl="1"/>
            <a:r>
              <a:rPr lang="en-US" dirty="0" smtClean="0"/>
              <a:t>Preferred learning styles</a:t>
            </a:r>
          </a:p>
          <a:p>
            <a:pPr lvl="1"/>
            <a:r>
              <a:rPr lang="en-US" dirty="0" smtClean="0"/>
              <a:t>Cognitive load theory</a:t>
            </a:r>
            <a:endParaRPr lang="en-US" dirty="0"/>
          </a:p>
        </p:txBody>
      </p:sp>
      <p:pic>
        <p:nvPicPr>
          <p:cNvPr id="4" name="Picture 11" descr="Autoradiograph of blood flow in the brai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3242" y="3918548"/>
            <a:ext cx="1776248" cy="24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may be used to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visual appeal (decoration)</a:t>
            </a:r>
          </a:p>
          <a:p>
            <a:r>
              <a:rPr lang="en-US" dirty="0" smtClean="0"/>
              <a:t>Add emotional impact or humor</a:t>
            </a:r>
          </a:p>
          <a:p>
            <a:r>
              <a:rPr lang="en-US" dirty="0" smtClean="0"/>
              <a:t>Communicate information concisely</a:t>
            </a:r>
          </a:p>
          <a:p>
            <a:r>
              <a:rPr lang="en-US" dirty="0" smtClean="0"/>
              <a:t>Illustrate a concept</a:t>
            </a:r>
          </a:p>
          <a:p>
            <a:r>
              <a:rPr lang="en-US" dirty="0" smtClean="0"/>
              <a:t>Promote critical thinking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4" y="1219770"/>
            <a:ext cx="4719145" cy="3099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visual 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256" y="4740166"/>
            <a:ext cx="1492469" cy="87235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43" y="3692074"/>
            <a:ext cx="4943061" cy="2998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Freebies from Microsoft</a:t>
            </a:r>
            <a:endParaRPr lang="en-US" dirty="0"/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881423"/>
            <a:ext cx="4845269" cy="3063793"/>
          </a:xfrm>
          <a:prstGeom prst="rect">
            <a:avLst/>
          </a:prstGeom>
        </p:spPr>
      </p:pic>
      <p:sp>
        <p:nvSpPr>
          <p:cNvPr id="14" name="Left Arrow Callout 13"/>
          <p:cNvSpPr/>
          <p:nvPr/>
        </p:nvSpPr>
        <p:spPr>
          <a:xfrm>
            <a:off x="5602012" y="3026979"/>
            <a:ext cx="2806263" cy="1313793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Lots of tags for searching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emotion</a:t>
            </a:r>
            <a:endParaRPr lang="en-US" dirty="0"/>
          </a:p>
        </p:txBody>
      </p:sp>
      <p:pic>
        <p:nvPicPr>
          <p:cNvPr id="4" name="Picture 3" descr="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29" y="1334462"/>
            <a:ext cx="6036441" cy="3878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3890" y="5423338"/>
            <a:ext cx="563355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President Clinton pauses at the Vietnam Veterans Memorial in Washington, Monday, May 31, 1993, after giving a Memorial Day Speech at the Wall. (AP Photo/Ron Edmonds)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 information concisely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421" y="2286000"/>
            <a:ext cx="3058510" cy="4572000"/>
          </a:xfrm>
        </p:spPr>
        <p:txBody>
          <a:bodyPr/>
          <a:lstStyle/>
          <a:p>
            <a:r>
              <a:rPr lang="en-US" dirty="0" smtClean="0"/>
              <a:t>Flowcharts</a:t>
            </a:r>
          </a:p>
          <a:p>
            <a:r>
              <a:rPr lang="en-US" dirty="0" smtClean="0"/>
              <a:t>Illustrations</a:t>
            </a:r>
          </a:p>
          <a:p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4" name="Picture 2" descr="clou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378" y="1783560"/>
            <a:ext cx="5002139" cy="3363311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5421" y="4992414"/>
            <a:ext cx="5150070" cy="946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>
                <a:solidFill>
                  <a:schemeClr val="bg1"/>
                </a:solidFill>
              </a:rPr>
              <a:t>Information design: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Tufte</a:t>
            </a:r>
            <a:r>
              <a:rPr lang="en-US" sz="2800" dirty="0">
                <a:solidFill>
                  <a:schemeClr val="bg1"/>
                </a:solidFill>
              </a:rPr>
              <a:t> (1983, 1991, 1997, 2006)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as a “picture”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701" y="1850384"/>
            <a:ext cx="7598979" cy="34396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rgbClr val="000000">
                <a:alpha val="75000"/>
              </a:srgbClr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1400" y="5290073"/>
            <a:ext cx="518795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 algn="l"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</a:rPr>
              <a:t>Robinson, D.H., Robinson, S.L., &amp; Katayama, A.D. (1999). When words are represented in memory like pictures: evidence for spatial encoding of study materials. </a:t>
            </a:r>
            <a:r>
              <a:rPr lang="en-US" sz="1400" i="1" dirty="0">
                <a:solidFill>
                  <a:schemeClr val="bg1"/>
                </a:solidFill>
              </a:rPr>
              <a:t>Contemporary Educational Psychology, 24, 38-54.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624</TotalTime>
  <Words>423</Words>
  <Application>Microsoft Office PowerPoint</Application>
  <PresentationFormat>On-screen Show (4:3)</PresentationFormat>
  <Paragraphs>85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Using images for teaching cheryl goldenstein &amp; jennifer mayer 9/28/09</vt:lpstr>
      <vt:lpstr>Overview</vt:lpstr>
      <vt:lpstr>Why use images in teaching?</vt:lpstr>
      <vt:lpstr>Images may be used to . . .</vt:lpstr>
      <vt:lpstr>Adding visual appeal</vt:lpstr>
      <vt:lpstr>Freebies from Microsoft</vt:lpstr>
      <vt:lpstr>Adding emotion</vt:lpstr>
      <vt:lpstr>Communicate information concisely</vt:lpstr>
      <vt:lpstr>Text as a “picture”</vt:lpstr>
      <vt:lpstr>Illustrate a concept  Dorito Polyhedron, Tim Hawkinson, 1991, ARTstor</vt:lpstr>
      <vt:lpstr>Other ways to illustrate concepts:</vt:lpstr>
      <vt:lpstr>ENIAC computer 1/1/46, University of Pennsylvania, AP Images</vt:lpstr>
      <vt:lpstr>Critical thinking The Seamstress, Kenneth Martin, 1854-8</vt:lpstr>
      <vt:lpstr>Slide 14</vt:lpstr>
      <vt:lpstr>Slide 15</vt:lpstr>
      <vt:lpstr>Finding Images</vt:lpstr>
      <vt:lpstr>UW Libraries Image Databases</vt:lpstr>
      <vt:lpstr>UW image databases</vt:lpstr>
      <vt:lpstr>Open access sites</vt:lpstr>
      <vt:lpstr>Keep in mind</vt:lpstr>
      <vt:lpstr>Examples of student projects</vt:lpstr>
      <vt:lpstr>Questions?</vt:lpstr>
      <vt:lpstr>References/recommended reading</vt:lpstr>
    </vt:vector>
  </TitlesOfParts>
  <Company>UWLIB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images for teaching</dc:title>
  <dc:creator>Cheryl Goldenstein</dc:creator>
  <cp:lastModifiedBy>Jennifer Mayer</cp:lastModifiedBy>
  <cp:revision>61</cp:revision>
  <cp:lastPrinted>2009-09-23T16:46:48Z</cp:lastPrinted>
  <dcterms:created xsi:type="dcterms:W3CDTF">2009-09-23T16:18:59Z</dcterms:created>
  <dcterms:modified xsi:type="dcterms:W3CDTF">2009-09-28T16:15:46Z</dcterms:modified>
</cp:coreProperties>
</file>